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Open Sans 1" panose="020B0604020202020204" charset="0"/>
      <p:regular r:id="rId24"/>
    </p:embeddedFont>
    <p:embeddedFont>
      <p:font typeface="Open Sans 1 Bold" panose="020B0604020202020204" charset="0"/>
      <p:regular r:id="rId25"/>
    </p:embeddedFont>
    <p:embeddedFont>
      <p:font typeface="Open Sans 1 Light" panose="020B0604020202020204" charset="0"/>
      <p:regular r:id="rId26"/>
    </p:embeddedFont>
    <p:embeddedFont>
      <p:font typeface="Open Sans 2" panose="020B0604020202020204" charset="0"/>
      <p:regular r:id="rId27"/>
    </p:embeddedFont>
    <p:embeddedFont>
      <p:font typeface="Poppins Bold" panose="020B0604020202020204" charset="0"/>
      <p:regular r:id="rId28"/>
    </p:embeddedFont>
    <p:embeddedFont>
      <p:font typeface="Poppins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 Kamleshkumar Madhu" userId="9e03a897-209a-4124-af40-249bdac4b15e" providerId="ADAL" clId="{392E3B61-E9DA-4F43-9CD2-23798A758E9F}"/>
    <pc:docChg chg="modSld">
      <pc:chgData name="Raj Kamleshkumar Madhu" userId="9e03a897-209a-4124-af40-249bdac4b15e" providerId="ADAL" clId="{392E3B61-E9DA-4F43-9CD2-23798A758E9F}" dt="2024-04-17T19:11:01.113" v="1" actId="1035"/>
      <pc:docMkLst>
        <pc:docMk/>
      </pc:docMkLst>
      <pc:sldChg chg="modSp mod">
        <pc:chgData name="Raj Kamleshkumar Madhu" userId="9e03a897-209a-4124-af40-249bdac4b15e" providerId="ADAL" clId="{392E3B61-E9DA-4F43-9CD2-23798A758E9F}" dt="2024-04-17T19:11:01.113" v="1" actId="1035"/>
        <pc:sldMkLst>
          <pc:docMk/>
          <pc:sldMk cId="0" sldId="268"/>
        </pc:sldMkLst>
        <pc:picChg chg="mod">
          <ac:chgData name="Raj Kamleshkumar Madhu" userId="9e03a897-209a-4124-af40-249bdac4b15e" providerId="ADAL" clId="{392E3B61-E9DA-4F43-9CD2-23798A758E9F}" dt="2024-04-17T19:11:01.113" v="1" actId="1035"/>
          <ac:picMkLst>
            <pc:docMk/>
            <pc:sldMk cId="0" sldId="268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Focus on High Confidence Predictions(Figure 1):</a:t>
            </a:r>
          </a:p>
          <a:p>
            <a:r>
              <a:rPr lang="en-US"/>
              <a:t>The model is prioritizing certainty over comprehensive- ness. As the confidence threshold increases, the model predicts with more certainty, but it might miss some true positives (correct detections).</a:t>
            </a:r>
          </a:p>
          <a:p>
            <a:r>
              <a:rPr lang="en-US"/>
              <a:t>Trading Precision for Recall(Figure 1):</a:t>
            </a:r>
          </a:p>
          <a:p>
            <a:r>
              <a:rPr lang="en-US"/>
              <a:t>Initially, increasing confidence might improve precision (reducing false positives). But as the threshold gets too high, the model might become overly cautious, sacrific- ing recall (missing true positives) to maintain high confi- dence.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model is prioritizing certainty over comprehensiveness.</a:t>
            </a:r>
          </a:p>
          <a:p>
            <a:endParaRPr lang="en-US"/>
          </a:p>
          <a:p>
            <a:r>
              <a:rPr lang="en-US"/>
              <a:t>X-axis (Confidence): This represents the model’s cer- tainty in its classifications. A higher confidence score indicates the model is more confident in its prediction.</a:t>
            </a:r>
          </a:p>
          <a:p>
            <a:r>
              <a:rPr lang="en-US"/>
              <a:t>• Y-axis (Recall): This represents the model’s ability to find all relevant instances. A higher recall means the model is catching most of the actual positive cases.</a:t>
            </a:r>
          </a:p>
          <a:p>
            <a:r>
              <a:rPr lang="en-US"/>
              <a:t>As the confidence threshold increases (moving left on the x-axis), the model becomes more picky about what it classifies as positive.</a:t>
            </a:r>
          </a:p>
          <a:p>
            <a:r>
              <a:rPr lang="en-US"/>
              <a:t>• This can lead to higher precision (fewer false posi- tives) because the model is only classifying things it’s very confident about.</a:t>
            </a:r>
          </a:p>
          <a:p>
            <a:r>
              <a:rPr lang="en-US"/>
              <a:t>• But,itcanalsoleadtolowerrecall(missingsometrue positives) because the model might be excluding some valid cases due to its high confidence threshold.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Precision goes up with confidence(Figure 3), it indi- cates that the model is better at filtering out incorrect detections as its confidence in its predictions increases. Here’s a breakdown of what’s happening:</a:t>
            </a:r>
          </a:p>
          <a:p>
            <a:r>
              <a:rPr lang="en-US"/>
              <a:t>• High Confidence, High Precision: When the model is very confident (high confidence on the x-axis), most of its predictions are correct (high precision on the y- axis). This is ideal.</a:t>
            </a:r>
          </a:p>
          <a:p>
            <a:r>
              <a:rPr lang="en-US"/>
              <a:t>• Low Confidence, Lower Precision: When the model is less confident (low confidence on the x-axis), it’s more likely to make mistakes (lower precision on the y-axis). There are more false positives (incorrect de- tections).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curve shows the model’s performance at different confidence thresholds. As the threshold for classifying something as positive increases (moving left on the x- axis), the model becomes more selective.</a:t>
            </a:r>
          </a:p>
          <a:p>
            <a:r>
              <a:rPr lang="en-US"/>
              <a:t>This selectivity leads to higher precision (fewer false positives) but lower recall (potentially missing true pos- itives). Conversely, as the threshold decreases (moving right on the x-axis), the model becomes less selective and recall increases (more true positives are captured) at the cost of precision (more false positives).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curve shows the model’s performance at different confidence thresholds. As the threshold for classifying something as positive increases (moving left on the x- axis), the model becomes more selective.</a:t>
            </a:r>
          </a:p>
          <a:p>
            <a:r>
              <a:rPr lang="en-US"/>
              <a:t>This selectivity leads to higher precision (fewer false positives) but lower recall (potentially missing true pos- itives). Conversely, as the threshold decreases (moving right on the x-axis), the model becomes less selective and recall increases (more true positives are captured) at the cost of precision (more false positives).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4042" y="4469071"/>
            <a:ext cx="10059571" cy="4789229"/>
          </a:xfrm>
          <a:custGeom>
            <a:avLst/>
            <a:gdLst/>
            <a:ahLst/>
            <a:cxnLst/>
            <a:rect l="l" t="t" r="r" b="b"/>
            <a:pathLst>
              <a:path w="10059571" h="4789229">
                <a:moveTo>
                  <a:pt x="0" y="0"/>
                </a:moveTo>
                <a:lnTo>
                  <a:pt x="10059571" y="0"/>
                </a:lnTo>
                <a:lnTo>
                  <a:pt x="10059571" y="4789229"/>
                </a:lnTo>
                <a:lnTo>
                  <a:pt x="0" y="478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25" b="-332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28355" y="2057400"/>
            <a:ext cx="8930945" cy="3086100"/>
            <a:chOff x="0" y="0"/>
            <a:chExt cx="235218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2183" cy="812800"/>
            </a:xfrm>
            <a:custGeom>
              <a:avLst/>
              <a:gdLst/>
              <a:ahLst/>
              <a:cxnLst/>
              <a:rect l="l" t="t" r="r" b="b"/>
              <a:pathLst>
                <a:path w="2352183" h="812800">
                  <a:moveTo>
                    <a:pt x="0" y="0"/>
                  </a:moveTo>
                  <a:lnTo>
                    <a:pt x="2352183" y="0"/>
                  </a:lnTo>
                  <a:lnTo>
                    <a:pt x="235218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B24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218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7299655" cy="4734184"/>
          </a:xfrm>
          <a:custGeom>
            <a:avLst/>
            <a:gdLst/>
            <a:ahLst/>
            <a:cxnLst/>
            <a:rect l="l" t="t" r="r" b="b"/>
            <a:pathLst>
              <a:path w="7299655" h="4734184">
                <a:moveTo>
                  <a:pt x="0" y="0"/>
                </a:moveTo>
                <a:lnTo>
                  <a:pt x="7299655" y="0"/>
                </a:lnTo>
                <a:lnTo>
                  <a:pt x="7299655" y="4734184"/>
                </a:lnTo>
                <a:lnTo>
                  <a:pt x="0" y="473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21" b="-78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6753225"/>
            <a:ext cx="52578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Poppins Ultra-Bold"/>
              </a:rPr>
              <a:t>GAME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896225"/>
            <a:ext cx="52578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Poppins Ultra-Bold"/>
              </a:rPr>
              <a:t>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10225"/>
            <a:ext cx="525780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Poppins Ultra-Bold"/>
              </a:rPr>
              <a:t>BUILDING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5188" y="2052767"/>
            <a:ext cx="8297279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Poppins Ultra-Bold"/>
              </a:rPr>
              <a:t>AI BASED AIMBOT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5188" y="3357692"/>
            <a:ext cx="829727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Light"/>
              </a:rPr>
              <a:t>For Counter-Strike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6342" y="2517646"/>
            <a:ext cx="13956715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6342" y="796907"/>
            <a:ext cx="13956715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III. CURSOR POSITIONING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222" y="3077379"/>
            <a:ext cx="17453556" cy="189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The script calculates the center of the bounding box by averaging the x- and y-coordinates of the box. The cursor is then moved to the center point using the pyautogui library’s move to() function, ensur- ing that the mouse cursor is aligned with the opponent’s head or body.</a:t>
            </a:r>
          </a:p>
          <a:p>
            <a:pPr marL="0" lvl="0" indent="0">
              <a:lnSpc>
                <a:spcPts val="3776"/>
              </a:lnSpc>
            </a:pPr>
            <a:endParaRPr lang="en-US" sz="2697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96342" y="7044169"/>
            <a:ext cx="13956715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96342" y="5323429"/>
            <a:ext cx="13956715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IV. CALIBRATION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7222" y="7606144"/>
            <a:ext cx="17453556" cy="189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The cursor movement and the game environment may have minor discrepancies, affecting the aimbot’s accuracy. To address this issue, the script includes a calibration mechanism that adjusts the cursor position and the game environment to ensure a more precise targeting experience.</a:t>
            </a:r>
          </a:p>
          <a:p>
            <a:pPr marL="0" lvl="0" indent="0">
              <a:lnSpc>
                <a:spcPts val="3776"/>
              </a:lnSpc>
            </a:pPr>
            <a:endParaRPr lang="en-US" sz="2697">
              <a:solidFill>
                <a:srgbClr val="FFFFFF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6342" y="2517646"/>
            <a:ext cx="14327164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6342" y="796907"/>
            <a:ext cx="14327164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V. SHOOTING MECHANISM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342" y="2927221"/>
            <a:ext cx="17453556" cy="189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The aimbot script includes a shooting mechanism that triggers a left mouse button click when the cursor is positioned over the opponent’s bounding box. This mechanism can be adjusted based on the player’s preference and the game’s requirements.</a:t>
            </a:r>
          </a:p>
          <a:p>
            <a:pPr marL="0" lvl="0" indent="0">
              <a:lnSpc>
                <a:spcPts val="3776"/>
              </a:lnSpc>
            </a:pPr>
            <a:endParaRPr lang="en-US" sz="2697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6342" y="5306621"/>
            <a:ext cx="14327164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VI. LOOP</a:t>
            </a:r>
          </a:p>
        </p:txBody>
      </p:sp>
      <p:sp>
        <p:nvSpPr>
          <p:cNvPr id="9" name="AutoShape 9"/>
          <p:cNvSpPr/>
          <p:nvPr/>
        </p:nvSpPr>
        <p:spPr>
          <a:xfrm>
            <a:off x="396342" y="6887460"/>
            <a:ext cx="13956715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42" y="7339779"/>
            <a:ext cx="17453556" cy="189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The script runs in a continuous loop, constantly monitoring the game environment and updating the cur- sor position as needed. This ensures that the aimbot re- mains responsive and can effectively target opponents in real-time.</a:t>
            </a:r>
          </a:p>
          <a:p>
            <a:pPr marL="0" lvl="0" indent="0">
              <a:lnSpc>
                <a:spcPts val="3776"/>
              </a:lnSpc>
            </a:pPr>
            <a:endParaRPr lang="en-US" sz="2697">
              <a:solidFill>
                <a:srgbClr val="FFFFFF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48476" y="1163920"/>
            <a:ext cx="10595988" cy="7959160"/>
            <a:chOff x="0" y="0"/>
            <a:chExt cx="2790713" cy="2096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0713" cy="2096240"/>
            </a:xfrm>
            <a:custGeom>
              <a:avLst/>
              <a:gdLst/>
              <a:ahLst/>
              <a:cxnLst/>
              <a:rect l="l" t="t" r="r" b="b"/>
              <a:pathLst>
                <a:path w="2790713" h="209624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077974"/>
                  </a:lnTo>
                  <a:cubicBezTo>
                    <a:pt x="2790713" y="2082818"/>
                    <a:pt x="2788788" y="2087464"/>
                    <a:pt x="2785363" y="2090890"/>
                  </a:cubicBezTo>
                  <a:cubicBezTo>
                    <a:pt x="2781937" y="2094315"/>
                    <a:pt x="2777291" y="2096240"/>
                    <a:pt x="2772447" y="2096240"/>
                  </a:cubicBezTo>
                  <a:lnTo>
                    <a:pt x="18266" y="2096240"/>
                  </a:lnTo>
                  <a:cubicBezTo>
                    <a:pt x="8178" y="2096240"/>
                    <a:pt x="0" y="2088062"/>
                    <a:pt x="0" y="2077974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90713" cy="2153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60513" y="4238625"/>
            <a:ext cx="9966973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Poppins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5677"/>
            <a:ext cx="12775904" cy="128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54"/>
              </a:lnSpc>
              <a:spcBef>
                <a:spcPct val="0"/>
              </a:spcBef>
            </a:pPr>
            <a:r>
              <a:rPr lang="en-US" sz="7109" strike="noStrike">
                <a:solidFill>
                  <a:srgbClr val="FFFFFF"/>
                </a:solidFill>
                <a:latin typeface="Poppins Bold"/>
              </a:rPr>
              <a:t>04 ANALYSIS OF DATA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08657"/>
            <a:ext cx="12775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Results</a:t>
            </a:r>
          </a:p>
        </p:txBody>
      </p:sp>
      <p:sp>
        <p:nvSpPr>
          <p:cNvPr id="4" name="Freeform 4"/>
          <p:cNvSpPr/>
          <p:nvPr/>
        </p:nvSpPr>
        <p:spPr>
          <a:xfrm>
            <a:off x="1047750" y="3926814"/>
            <a:ext cx="16230600" cy="5060774"/>
          </a:xfrm>
          <a:custGeom>
            <a:avLst/>
            <a:gdLst/>
            <a:ahLst/>
            <a:cxnLst/>
            <a:rect l="l" t="t" r="r" b="b"/>
            <a:pathLst>
              <a:path w="16230600" h="5060774">
                <a:moveTo>
                  <a:pt x="0" y="0"/>
                </a:moveTo>
                <a:lnTo>
                  <a:pt x="16230600" y="0"/>
                </a:lnTo>
                <a:lnTo>
                  <a:pt x="16230600" y="5060774"/>
                </a:lnTo>
                <a:lnTo>
                  <a:pt x="0" y="5060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95" r="-2378" b="-7395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76989" y="1506496"/>
            <a:ext cx="10911011" cy="7274007"/>
          </a:xfrm>
          <a:custGeom>
            <a:avLst/>
            <a:gdLst/>
            <a:ahLst/>
            <a:cxnLst/>
            <a:rect l="l" t="t" r="r" b="b"/>
            <a:pathLst>
              <a:path w="10911011" h="7274007">
                <a:moveTo>
                  <a:pt x="0" y="0"/>
                </a:moveTo>
                <a:lnTo>
                  <a:pt x="10911011" y="0"/>
                </a:lnTo>
                <a:lnTo>
                  <a:pt x="10911011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7133" y="2951033"/>
            <a:ext cx="7365958" cy="465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I. FOCUS ON HIGH CONFIDENCE PREDICTIONS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76989" y="1623843"/>
            <a:ext cx="10911011" cy="7274007"/>
          </a:xfrm>
          <a:custGeom>
            <a:avLst/>
            <a:gdLst/>
            <a:ahLst/>
            <a:cxnLst/>
            <a:rect l="l" t="t" r="r" b="b"/>
            <a:pathLst>
              <a:path w="10911011" h="7274007">
                <a:moveTo>
                  <a:pt x="0" y="0"/>
                </a:moveTo>
                <a:lnTo>
                  <a:pt x="10911011" y="0"/>
                </a:lnTo>
                <a:lnTo>
                  <a:pt x="10911011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7133" y="2951033"/>
            <a:ext cx="7365958" cy="465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II. FOCUS ON HIGH CONFIDENCE PREDICTIONS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06496"/>
            <a:ext cx="10911011" cy="7274007"/>
          </a:xfrm>
          <a:custGeom>
            <a:avLst/>
            <a:gdLst/>
            <a:ahLst/>
            <a:cxnLst/>
            <a:rect l="l" t="t" r="r" b="b"/>
            <a:pathLst>
              <a:path w="10911011" h="7274007">
                <a:moveTo>
                  <a:pt x="0" y="0"/>
                </a:moveTo>
                <a:lnTo>
                  <a:pt x="10911011" y="0"/>
                </a:lnTo>
                <a:lnTo>
                  <a:pt x="10911011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922042" y="2833686"/>
            <a:ext cx="7365958" cy="465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III. PRECISION GOES UP WITH CONFIDENCE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88494" y="2187447"/>
            <a:ext cx="10911011" cy="7274007"/>
          </a:xfrm>
          <a:custGeom>
            <a:avLst/>
            <a:gdLst/>
            <a:ahLst/>
            <a:cxnLst/>
            <a:rect l="l" t="t" r="r" b="b"/>
            <a:pathLst>
              <a:path w="10911011" h="7274007">
                <a:moveTo>
                  <a:pt x="0" y="0"/>
                </a:moveTo>
                <a:lnTo>
                  <a:pt x="10911012" y="0"/>
                </a:lnTo>
                <a:lnTo>
                  <a:pt x="10911012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85560" y="712247"/>
            <a:ext cx="15116881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IV. PRECISION VS. RECALL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02729" y="2187447"/>
            <a:ext cx="13082541" cy="7497318"/>
          </a:xfrm>
          <a:custGeom>
            <a:avLst/>
            <a:gdLst/>
            <a:ahLst/>
            <a:cxnLst/>
            <a:rect l="l" t="t" r="r" b="b"/>
            <a:pathLst>
              <a:path w="13082541" h="7497318">
                <a:moveTo>
                  <a:pt x="0" y="0"/>
                </a:moveTo>
                <a:lnTo>
                  <a:pt x="13082542" y="0"/>
                </a:lnTo>
                <a:lnTo>
                  <a:pt x="13082542" y="7497318"/>
                </a:lnTo>
                <a:lnTo>
                  <a:pt x="0" y="749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248" b="-37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50995" y="312000"/>
            <a:ext cx="10586011" cy="172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V. MODEL OUTPUT</a:t>
            </a:r>
          </a:p>
          <a:p>
            <a:pPr>
              <a:lnSpc>
                <a:spcPts val="2100"/>
              </a:lnSpc>
            </a:pPr>
            <a:endParaRPr lang="en-US" sz="8500">
              <a:solidFill>
                <a:srgbClr val="FFFFFF"/>
              </a:solidFill>
              <a:latin typeface="Poppins Bold"/>
            </a:endParaRPr>
          </a:p>
          <a:p>
            <a:pPr marL="0" lvl="0" indent="0">
              <a:lnSpc>
                <a:spcPts val="2100"/>
              </a:lnSpc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(WHAT THE MACHINE SEES)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69624"/>
            <a:ext cx="588133" cy="11794046"/>
            <a:chOff x="0" y="0"/>
            <a:chExt cx="154899" cy="3106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899" cy="3106251"/>
            </a:xfrm>
            <a:custGeom>
              <a:avLst/>
              <a:gdLst/>
              <a:ahLst/>
              <a:cxnLst/>
              <a:rect l="l" t="t" r="r" b="b"/>
              <a:pathLst>
                <a:path w="154899" h="3106251">
                  <a:moveTo>
                    <a:pt x="0" y="0"/>
                  </a:moveTo>
                  <a:lnTo>
                    <a:pt x="154899" y="0"/>
                  </a:lnTo>
                  <a:lnTo>
                    <a:pt x="154899" y="3106251"/>
                  </a:lnTo>
                  <a:lnTo>
                    <a:pt x="0" y="3106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899" cy="3144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95557" y="-669624"/>
            <a:ext cx="11316581" cy="11794046"/>
            <a:chOff x="0" y="0"/>
            <a:chExt cx="2980499" cy="31062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0499" cy="3106251"/>
            </a:xfrm>
            <a:custGeom>
              <a:avLst/>
              <a:gdLst/>
              <a:ahLst/>
              <a:cxnLst/>
              <a:rect l="l" t="t" r="r" b="b"/>
              <a:pathLst>
                <a:path w="2980499" h="3106251">
                  <a:moveTo>
                    <a:pt x="0" y="0"/>
                  </a:moveTo>
                  <a:lnTo>
                    <a:pt x="2980499" y="0"/>
                  </a:lnTo>
                  <a:lnTo>
                    <a:pt x="2980499" y="3106251"/>
                  </a:lnTo>
                  <a:lnTo>
                    <a:pt x="0" y="3106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80499" cy="3144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0"/>
            <a:ext cx="7182160" cy="10287000"/>
          </a:xfrm>
          <a:custGeom>
            <a:avLst/>
            <a:gdLst/>
            <a:ahLst/>
            <a:cxnLst/>
            <a:rect l="l" t="t" r="r" b="b"/>
            <a:pathLst>
              <a:path w="7182160" h="10287000">
                <a:moveTo>
                  <a:pt x="0" y="0"/>
                </a:moveTo>
                <a:lnTo>
                  <a:pt x="7182160" y="0"/>
                </a:lnTo>
                <a:lnTo>
                  <a:pt x="71821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34" t="-4568" r="-5356" b="-121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595557" y="932117"/>
            <a:ext cx="9024014" cy="120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2"/>
              </a:lnSpc>
            </a:pPr>
            <a:r>
              <a:rPr lang="en-US" sz="6666">
                <a:solidFill>
                  <a:srgbClr val="FFFFFF"/>
                </a:solidFill>
                <a:latin typeface="Poppins Ultra-Bold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5557" y="2428018"/>
            <a:ext cx="9024014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oppins Ultra-Bold"/>
              </a:rPr>
              <a:t>01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5557" y="4714018"/>
            <a:ext cx="9537595" cy="10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oppins Ultra-Bold"/>
              </a:rPr>
              <a:t>03 EXPERIMENTAL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95557" y="3571018"/>
            <a:ext cx="953759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oppins Ultra-Bold"/>
              </a:rPr>
              <a:t>02 THE APPROACH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95557" y="5855112"/>
            <a:ext cx="953759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oppins Ultra-Bold"/>
              </a:rPr>
              <a:t>04 ANALYSIS OF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95557" y="6954298"/>
            <a:ext cx="9537595" cy="103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oppins Ultra-Bold"/>
              </a:rPr>
              <a:t>05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2282" y="-617682"/>
            <a:ext cx="8007927" cy="1150158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5340119" cy="2248048"/>
            <a:chOff x="0" y="0"/>
            <a:chExt cx="7120159" cy="2997398"/>
          </a:xfrm>
        </p:grpSpPr>
        <p:sp>
          <p:nvSpPr>
            <p:cNvPr id="4" name="AutoShape 4"/>
            <p:cNvSpPr/>
            <p:nvPr/>
          </p:nvSpPr>
          <p:spPr>
            <a:xfrm>
              <a:off x="0" y="2803434"/>
              <a:ext cx="2770909" cy="193964"/>
            </a:xfrm>
            <a:prstGeom prst="rect">
              <a:avLst/>
            </a:pr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120159" cy="239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9"/>
                </a:lnSpc>
              </a:pPr>
              <a:r>
                <a:rPr lang="en-US" sz="5799" strike="noStrike">
                  <a:solidFill>
                    <a:srgbClr val="090909"/>
                  </a:solidFill>
                  <a:latin typeface="Poppins Bold"/>
                </a:rPr>
                <a:t>05 CONCLUSION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071872"/>
            <a:ext cx="5283987" cy="3124046"/>
            <a:chOff x="0" y="0"/>
            <a:chExt cx="7045316" cy="416539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5657" b="5657"/>
            <a:stretch>
              <a:fillRect/>
            </a:stretch>
          </p:blipFill>
          <p:spPr>
            <a:xfrm>
              <a:off x="0" y="0"/>
              <a:ext cx="7045316" cy="416539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8068408" y="1548738"/>
            <a:ext cx="9659889" cy="713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Our project represents a significant advancement in AI-driven gaming technology, offering players of all skill levels a more enjoyable and balanced gaming experience. As we continue to refine our approach, we envision a future where AI seamlessly enhances gameplay while upholding principles of fairness and inclusivity.</a:t>
            </a:r>
          </a:p>
          <a:p>
            <a:pPr>
              <a:lnSpc>
                <a:spcPts val="3776"/>
              </a:lnSpc>
            </a:pPr>
            <a:endParaRPr lang="en-US" sz="2697">
              <a:solidFill>
                <a:srgbClr val="FFFFFF"/>
              </a:solidFill>
              <a:latin typeface="Open Sans 1"/>
            </a:endParaRPr>
          </a:p>
          <a:p>
            <a:pPr marL="0" lvl="0" indent="0"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Furthermore, the implications of our project extend beyond gameplay enhancement. The robustness and precision of our AI aimbots hold promise for improving anti-cheat software in games. By detecting and responding to in-game anomalies with high accuracy, our technology has the potential to bolster existing anti-cheat measures, ensuring a level playing field for all players and preserving the integrity of the gaming experience.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0513" y="4238625"/>
            <a:ext cx="9966973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418660" cy="8229600"/>
            <a:chOff x="0" y="0"/>
            <a:chExt cx="1891546" cy="109728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10800000">
              <a:off x="0" y="6810940"/>
              <a:ext cx="1891546" cy="1891546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 rot="-10800000">
              <a:off x="0" y="9081254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-10800000">
              <a:off x="0" y="2270313"/>
              <a:ext cx="1891546" cy="1891546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-10800000">
              <a:off x="0" y="4540627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10800000">
              <a:off x="0" y="0"/>
              <a:ext cx="1891546" cy="1891546"/>
            </a:xfrm>
            <a:custGeom>
              <a:avLst/>
              <a:gdLst/>
              <a:ahLst/>
              <a:cxnLst/>
              <a:rect l="l" t="t" r="r" b="b"/>
              <a:pathLst>
                <a:path w="1891546" h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98012" y="3717925"/>
            <a:ext cx="7139134" cy="268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Poppins Bold"/>
              </a:rPr>
              <a:t>01 THE PROBLEM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416666"/>
            <a:ext cx="9144000" cy="9453668"/>
            <a:chOff x="0" y="0"/>
            <a:chExt cx="12192000" cy="126048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000858"/>
              <a:ext cx="12192000" cy="860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5"/>
                </a:lnSpc>
              </a:pPr>
              <a:r>
                <a:rPr lang="en-US" sz="3116" u="none">
                  <a:solidFill>
                    <a:srgbClr val="FFFFFF"/>
                  </a:solidFill>
                  <a:latin typeface="Open Sans 1"/>
                </a:rPr>
                <a:t>Many counter strike players enjoy the game but find it difficult to point and shoot, which results in raging and a bad experience overall.</a:t>
              </a:r>
            </a:p>
            <a:p>
              <a:pPr marL="0" lvl="0" indent="0">
                <a:lnSpc>
                  <a:spcPts val="4675"/>
                </a:lnSpc>
              </a:pPr>
              <a:endParaRPr lang="en-US" sz="3116" u="none">
                <a:solidFill>
                  <a:srgbClr val="FFFFFF"/>
                </a:solidFill>
                <a:latin typeface="Open Sans 1"/>
              </a:endParaRPr>
            </a:p>
            <a:p>
              <a:pPr marL="0" lvl="0" indent="0">
                <a:lnSpc>
                  <a:spcPts val="4675"/>
                </a:lnSpc>
              </a:pPr>
              <a:r>
                <a:rPr lang="en-US" sz="3116" u="none">
                  <a:solidFill>
                    <a:srgbClr val="FFFFFF"/>
                  </a:solidFill>
                  <a:latin typeface="Open Sans 1"/>
                </a:rPr>
                <a:t>Our project aims to solve this problem to make gaming enjoyable to everyone, whether you are a pro or a noob.</a:t>
              </a:r>
            </a:p>
            <a:p>
              <a:pPr marL="0" lvl="0" indent="0">
                <a:lnSpc>
                  <a:spcPts val="4675"/>
                </a:lnSpc>
              </a:pPr>
              <a:endParaRPr lang="en-US" sz="3116" u="none">
                <a:solidFill>
                  <a:srgbClr val="FFFFFF"/>
                </a:solidFill>
                <a:latin typeface="Open Sans 1"/>
              </a:endParaRPr>
            </a:p>
            <a:p>
              <a:pPr marL="0" lvl="0" indent="0">
                <a:lnSpc>
                  <a:spcPts val="4675"/>
                </a:lnSpc>
              </a:pPr>
              <a:r>
                <a:rPr lang="en-US" sz="3116" u="none">
                  <a:solidFill>
                    <a:srgbClr val="FFFFFF"/>
                  </a:solidFill>
                  <a:latin typeface="Open Sans 1"/>
                </a:rPr>
                <a:t>(for educational purposes only)</a:t>
              </a:r>
            </a:p>
            <a:p>
              <a:pPr marL="0" lvl="0" indent="0">
                <a:lnSpc>
                  <a:spcPts val="4675"/>
                </a:lnSpc>
              </a:pPr>
              <a:endParaRPr lang="en-US" sz="3116" u="none">
                <a:solidFill>
                  <a:srgbClr val="FFFFFF"/>
                </a:solidFill>
                <a:latin typeface="Open Sans 1"/>
              </a:endParaRPr>
            </a:p>
            <a:p>
              <a:pPr marL="0" lvl="0" indent="0">
                <a:lnSpc>
                  <a:spcPts val="2275"/>
                </a:lnSpc>
              </a:pPr>
              <a:r>
                <a:rPr lang="en-US" sz="1516" u="none">
                  <a:solidFill>
                    <a:srgbClr val="FFFFFF"/>
                  </a:solidFill>
                  <a:latin typeface="Open Sans 1"/>
                </a:rPr>
                <a:t>(disclaimer: the following scripts have been executed on a local offline server. please don’t try this with your official steam account) 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489003"/>
              <a:ext cx="2208346" cy="327004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92000" cy="200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96"/>
                </a:lnSpc>
              </a:pPr>
              <a:r>
                <a:rPr lang="en-US" sz="4689">
                  <a:solidFill>
                    <a:srgbClr val="FFFFFF"/>
                  </a:solidFill>
                  <a:latin typeface="Open Sans 1 Bold"/>
                </a:rPr>
                <a:t>Big fan of Counter Strike, but suck at the game???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3109" y="5971831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CB24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73861" y="1664392"/>
            <a:ext cx="7112877" cy="711287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1351101" y="8767745"/>
            <a:ext cx="786909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84300" y="5930429"/>
            <a:ext cx="799949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50"/>
              </a:lnSpc>
              <a:spcBef>
                <a:spcPct val="0"/>
              </a:spcBef>
            </a:pPr>
            <a:r>
              <a:rPr lang="en-US" sz="10500" u="none" strike="noStrike">
                <a:solidFill>
                  <a:srgbClr val="FFFFFF"/>
                </a:solidFill>
                <a:latin typeface="Poppins Bold"/>
              </a:rPr>
              <a:t>02 THE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1576" y="8920145"/>
            <a:ext cx="9144000" cy="55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5"/>
              </a:lnSpc>
            </a:pPr>
            <a:r>
              <a:rPr lang="en-US" sz="3116" u="none">
                <a:solidFill>
                  <a:srgbClr val="FFFFFF"/>
                </a:solidFill>
                <a:latin typeface="Open Sans 1"/>
              </a:rPr>
              <a:t>(let the machines take over)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6342" y="5279896"/>
            <a:ext cx="5122944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10789" y="860540"/>
            <a:ext cx="9348511" cy="8800613"/>
          </a:xfrm>
          <a:custGeom>
            <a:avLst/>
            <a:gdLst/>
            <a:ahLst/>
            <a:cxnLst/>
            <a:rect l="l" t="t" r="r" b="b"/>
            <a:pathLst>
              <a:path w="9348511" h="8800613">
                <a:moveTo>
                  <a:pt x="0" y="0"/>
                </a:moveTo>
                <a:lnTo>
                  <a:pt x="9348511" y="0"/>
                </a:lnTo>
                <a:lnTo>
                  <a:pt x="9348511" y="8800613"/>
                </a:lnTo>
                <a:lnTo>
                  <a:pt x="0" y="8800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90" t="-9778" r="-47696" b="-7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6342" y="3390046"/>
            <a:ext cx="5122944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I. YOLO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342" y="6171563"/>
            <a:ext cx="7365958" cy="33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YOLO, Also Known as You Only Look Once is one of the most powerful real-time object detector algorithms. It is called that way because unlike previous object detector algorithms, like R-CNN or its upgrade Faster R-CNN it only needs the image (or video) to pass one time through its network.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49348"/>
            <a:ext cx="16230600" cy="6965571"/>
          </a:xfrm>
          <a:custGeom>
            <a:avLst/>
            <a:gdLst/>
            <a:ahLst/>
            <a:cxnLst/>
            <a:rect l="l" t="t" r="r" b="b"/>
            <a:pathLst>
              <a:path w="16230600" h="6965571">
                <a:moveTo>
                  <a:pt x="0" y="0"/>
                </a:moveTo>
                <a:lnTo>
                  <a:pt x="16230600" y="0"/>
                </a:lnTo>
                <a:lnTo>
                  <a:pt x="16230600" y="6965571"/>
                </a:lnTo>
                <a:lnTo>
                  <a:pt x="0" y="6965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" t="-9461" b="-230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89675" y="3716503"/>
            <a:ext cx="3626010" cy="1706358"/>
          </a:xfrm>
          <a:custGeom>
            <a:avLst/>
            <a:gdLst/>
            <a:ahLst/>
            <a:cxnLst/>
            <a:rect l="l" t="t" r="r" b="b"/>
            <a:pathLst>
              <a:path w="3626010" h="1706358">
                <a:moveTo>
                  <a:pt x="0" y="0"/>
                </a:moveTo>
                <a:lnTo>
                  <a:pt x="3626010" y="0"/>
                </a:lnTo>
                <a:lnTo>
                  <a:pt x="3626010" y="1706358"/>
                </a:lnTo>
                <a:lnTo>
                  <a:pt x="0" y="1706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6042161" y="1673504"/>
            <a:ext cx="3988475" cy="4267823"/>
          </a:xfrm>
          <a:custGeom>
            <a:avLst/>
            <a:gdLst/>
            <a:ahLst/>
            <a:cxnLst/>
            <a:rect l="l" t="t" r="r" b="b"/>
            <a:pathLst>
              <a:path w="3988475" h="4267823">
                <a:moveTo>
                  <a:pt x="0" y="0"/>
                </a:moveTo>
                <a:lnTo>
                  <a:pt x="3988475" y="0"/>
                </a:lnTo>
                <a:lnTo>
                  <a:pt x="3988475" y="4267824"/>
                </a:lnTo>
                <a:lnTo>
                  <a:pt x="0" y="426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2620723"/>
            <a:ext cx="8770819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584785" y="948484"/>
            <a:ext cx="6674515" cy="169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79"/>
              </a:lnSpc>
            </a:pPr>
            <a:r>
              <a:rPr lang="en-US" sz="2413">
                <a:solidFill>
                  <a:srgbClr val="FFFFFF"/>
                </a:solidFill>
                <a:latin typeface="Open Sans 2"/>
              </a:rPr>
              <a:t>PyAutoGUI is a cross-platform GUI automation Python module for human beings. Used to programmatically control the mouse &amp; keyboard.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88924"/>
            <a:ext cx="1515253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00"/>
              </a:lnSpc>
            </a:pPr>
            <a:r>
              <a:rPr lang="en-US" sz="9500">
                <a:solidFill>
                  <a:srgbClr val="FFFFFF"/>
                </a:solidFill>
                <a:latin typeface="Poppins Bold"/>
              </a:rPr>
              <a:t>II. PYAUTOGUI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534" y="1163920"/>
            <a:ext cx="7959160" cy="795916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2105" r="-44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48476" y="1163920"/>
            <a:ext cx="10595988" cy="7959160"/>
            <a:chOff x="0" y="0"/>
            <a:chExt cx="2790713" cy="20962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713" cy="2096240"/>
            </a:xfrm>
            <a:custGeom>
              <a:avLst/>
              <a:gdLst/>
              <a:ahLst/>
              <a:cxnLst/>
              <a:rect l="l" t="t" r="r" b="b"/>
              <a:pathLst>
                <a:path w="2790713" h="209624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077974"/>
                  </a:lnTo>
                  <a:cubicBezTo>
                    <a:pt x="2790713" y="2082818"/>
                    <a:pt x="2788788" y="2087464"/>
                    <a:pt x="2785363" y="2090890"/>
                  </a:cubicBezTo>
                  <a:cubicBezTo>
                    <a:pt x="2781937" y="2094315"/>
                    <a:pt x="2777291" y="2096240"/>
                    <a:pt x="2772447" y="2096240"/>
                  </a:cubicBezTo>
                  <a:lnTo>
                    <a:pt x="18266" y="2096240"/>
                  </a:lnTo>
                  <a:cubicBezTo>
                    <a:pt x="8178" y="2096240"/>
                    <a:pt x="0" y="2088062"/>
                    <a:pt x="0" y="2077974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790713" cy="2153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21027" y="1163920"/>
            <a:ext cx="9966973" cy="5402260"/>
            <a:chOff x="0" y="0"/>
            <a:chExt cx="13289298" cy="7203013"/>
          </a:xfrm>
        </p:grpSpPr>
        <p:sp>
          <p:nvSpPr>
            <p:cNvPr id="8" name="TextBox 8"/>
            <p:cNvSpPr txBox="1"/>
            <p:nvPr/>
          </p:nvSpPr>
          <p:spPr>
            <a:xfrm>
              <a:off x="0" y="6631513"/>
              <a:ext cx="13289298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ns 1"/>
                </a:rPr>
                <a:t>How did we do it?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3289298" cy="6505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00"/>
                </a:lnSpc>
                <a:spcBef>
                  <a:spcPct val="0"/>
                </a:spcBef>
              </a:pPr>
              <a:r>
                <a:rPr lang="en-US" sz="10500" strike="noStrike">
                  <a:solidFill>
                    <a:srgbClr val="FFFFFF"/>
                  </a:solidFill>
                  <a:latin typeface="Poppins Bold"/>
                </a:rPr>
                <a:t>03 EXPERIMENTAL DESIGN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321027" y="6017877"/>
            <a:ext cx="979274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6342" y="2517646"/>
            <a:ext cx="13956715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74003" y="5524892"/>
            <a:ext cx="2011719" cy="20117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3A0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1958" y="4134790"/>
            <a:ext cx="4348377" cy="4348377"/>
          </a:xfrm>
          <a:custGeom>
            <a:avLst/>
            <a:gdLst/>
            <a:ahLst/>
            <a:cxnLst/>
            <a:rect l="l" t="t" r="r" b="b"/>
            <a:pathLst>
              <a:path w="4348377" h="4348377">
                <a:moveTo>
                  <a:pt x="0" y="0"/>
                </a:moveTo>
                <a:lnTo>
                  <a:pt x="4348378" y="0"/>
                </a:lnTo>
                <a:lnTo>
                  <a:pt x="4348378" y="4348377"/>
                </a:lnTo>
                <a:lnTo>
                  <a:pt x="0" y="4348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8792" y="4134790"/>
            <a:ext cx="8518976" cy="4791924"/>
          </a:xfrm>
          <a:custGeom>
            <a:avLst/>
            <a:gdLst/>
            <a:ahLst/>
            <a:cxnLst/>
            <a:rect l="l" t="t" r="r" b="b"/>
            <a:pathLst>
              <a:path w="8518976" h="4791924">
                <a:moveTo>
                  <a:pt x="0" y="0"/>
                </a:moveTo>
                <a:lnTo>
                  <a:pt x="8518976" y="0"/>
                </a:lnTo>
                <a:lnTo>
                  <a:pt x="8518976" y="4791924"/>
                </a:lnTo>
                <a:lnTo>
                  <a:pt x="0" y="479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96342" y="796907"/>
            <a:ext cx="13956715" cy="1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I. IMAGE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6342" y="2927221"/>
            <a:ext cx="17453556" cy="46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Take an image from the game and convert it to something the model understands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8700"/>
            <a:ext cx="2234685" cy="1158747"/>
            <a:chOff x="0" y="0"/>
            <a:chExt cx="588559" cy="30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559" cy="305184"/>
            </a:xfrm>
            <a:custGeom>
              <a:avLst/>
              <a:gdLst/>
              <a:ahLst/>
              <a:cxnLst/>
              <a:rect l="l" t="t" r="r" b="b"/>
              <a:pathLst>
                <a:path w="588559" h="305184">
                  <a:moveTo>
                    <a:pt x="0" y="0"/>
                  </a:moveTo>
                  <a:lnTo>
                    <a:pt x="588559" y="0"/>
                  </a:lnTo>
                  <a:lnTo>
                    <a:pt x="588559" y="305184"/>
                  </a:lnTo>
                  <a:lnTo>
                    <a:pt x="0" y="305184"/>
                  </a:lnTo>
                  <a:close/>
                </a:path>
              </a:pathLst>
            </a:custGeom>
            <a:solidFill>
              <a:srgbClr val="09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8559" cy="34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6342" y="2517646"/>
            <a:ext cx="13956715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138140" y="5650785"/>
            <a:ext cx="2011719" cy="20117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3A0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6342" y="581885"/>
            <a:ext cx="13937665" cy="172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Poppins Bold"/>
              </a:rPr>
              <a:t>II. OBJECT DETECTION </a:t>
            </a:r>
          </a:p>
          <a:p>
            <a:pPr>
              <a:lnSpc>
                <a:spcPts val="2100"/>
              </a:lnSpc>
            </a:pPr>
            <a:endParaRPr lang="en-US" sz="8500">
              <a:solidFill>
                <a:srgbClr val="FFFFFF"/>
              </a:solidFill>
              <a:latin typeface="Poppins Bold"/>
            </a:endParaRPr>
          </a:p>
          <a:p>
            <a:pPr marL="0" lvl="0" indent="0">
              <a:lnSpc>
                <a:spcPts val="2100"/>
              </a:lnSpc>
            </a:pPr>
            <a:r>
              <a:rPr lang="en-US" sz="2000">
                <a:solidFill>
                  <a:srgbClr val="FFFFFF"/>
                </a:solidFill>
                <a:latin typeface="Poppins Bold"/>
              </a:rPr>
              <a:t>(TRAINING THE MODEL)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342" y="2927221"/>
            <a:ext cx="17453556" cy="46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6"/>
              </a:lnSpc>
            </a:pPr>
            <a:r>
              <a:rPr lang="en-US" sz="2697">
                <a:solidFill>
                  <a:srgbClr val="FFFFFF"/>
                </a:solidFill>
                <a:latin typeface="Open Sans 1"/>
              </a:rPr>
              <a:t>Feed the images to the YOLO model to return detected objects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99488" y="4054989"/>
            <a:ext cx="1542728" cy="5203311"/>
          </a:xfrm>
          <a:custGeom>
            <a:avLst/>
            <a:gdLst/>
            <a:ahLst/>
            <a:cxnLst/>
            <a:rect l="l" t="t" r="r" b="b"/>
            <a:pathLst>
              <a:path w="1542728" h="5203311">
                <a:moveTo>
                  <a:pt x="0" y="0"/>
                </a:moveTo>
                <a:lnTo>
                  <a:pt x="1542728" y="0"/>
                </a:lnTo>
                <a:lnTo>
                  <a:pt x="1542728" y="5203311"/>
                </a:lnTo>
                <a:lnTo>
                  <a:pt x="0" y="5203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124" t="-14786" r="-433455" b="-334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3640944" y="6589969"/>
            <a:ext cx="712114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 flipV="1">
            <a:off x="14353057" y="6589969"/>
            <a:ext cx="15684" cy="2395268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 flipV="1">
            <a:off x="13659993" y="6589845"/>
            <a:ext cx="15684" cy="2395268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3675678" y="8966063"/>
            <a:ext cx="712114" cy="0"/>
          </a:xfrm>
          <a:prstGeom prst="line">
            <a:avLst/>
          </a:prstGeom>
          <a:ln w="38100" cap="flat">
            <a:solidFill>
              <a:srgbClr val="CB242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174335" y="4054989"/>
            <a:ext cx="1542728" cy="5203311"/>
          </a:xfrm>
          <a:custGeom>
            <a:avLst/>
            <a:gdLst/>
            <a:ahLst/>
            <a:cxnLst/>
            <a:rect l="l" t="t" r="r" b="b"/>
            <a:pathLst>
              <a:path w="1542728" h="5203311">
                <a:moveTo>
                  <a:pt x="0" y="0"/>
                </a:moveTo>
                <a:lnTo>
                  <a:pt x="1542729" y="0"/>
                </a:lnTo>
                <a:lnTo>
                  <a:pt x="1542729" y="5203311"/>
                </a:lnTo>
                <a:lnTo>
                  <a:pt x="0" y="5203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124" t="-14786" r="-433455" b="-3340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1158</Words>
  <Application>Microsoft Office PowerPoint</Application>
  <PresentationFormat>Custom</PresentationFormat>
  <Paragraphs>85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Open Sans 1</vt:lpstr>
      <vt:lpstr>Open Sans 1 Light</vt:lpstr>
      <vt:lpstr>Open Sans 2</vt:lpstr>
      <vt:lpstr>Poppins Bold</vt:lpstr>
      <vt:lpstr>Poppins Ultra-Bold</vt:lpstr>
      <vt:lpstr>Open Sans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project presentation</dc:title>
  <cp:lastModifiedBy>Raj Kamleshkumar Madhu</cp:lastModifiedBy>
  <cp:revision>1</cp:revision>
  <dcterms:created xsi:type="dcterms:W3CDTF">2006-08-16T00:00:00Z</dcterms:created>
  <dcterms:modified xsi:type="dcterms:W3CDTF">2024-04-17T19:11:09Z</dcterms:modified>
  <dc:identifier>DAGCmgvvmVA</dc:identifier>
</cp:coreProperties>
</file>